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42" r:id="rId3"/>
    <p:sldId id="344" r:id="rId4"/>
    <p:sldId id="288" r:id="rId5"/>
    <p:sldId id="289" r:id="rId6"/>
    <p:sldId id="287" r:id="rId7"/>
    <p:sldId id="290" r:id="rId8"/>
    <p:sldId id="286" r:id="rId9"/>
    <p:sldId id="285" r:id="rId10"/>
    <p:sldId id="325" r:id="rId11"/>
    <p:sldId id="326" r:id="rId12"/>
    <p:sldId id="327" r:id="rId13"/>
    <p:sldId id="329" r:id="rId14"/>
    <p:sldId id="330" r:id="rId15"/>
    <p:sldId id="331" r:id="rId16"/>
    <p:sldId id="332" r:id="rId17"/>
    <p:sldId id="328" r:id="rId18"/>
    <p:sldId id="333" r:id="rId19"/>
    <p:sldId id="337" r:id="rId20"/>
    <p:sldId id="340" r:id="rId21"/>
    <p:sldId id="341" r:id="rId22"/>
    <p:sldId id="338" r:id="rId23"/>
    <p:sldId id="334" r:id="rId24"/>
    <p:sldId id="339" r:id="rId25"/>
    <p:sldId id="310" r:id="rId26"/>
    <p:sldId id="311" r:id="rId27"/>
    <p:sldId id="312" r:id="rId28"/>
    <p:sldId id="313" r:id="rId29"/>
    <p:sldId id="314" r:id="rId30"/>
    <p:sldId id="323" r:id="rId31"/>
    <p:sldId id="324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C581"/>
    <a:srgbClr val="EAEAEA"/>
    <a:srgbClr val="A81C1F"/>
    <a:srgbClr val="DDDDDD"/>
    <a:srgbClr val="A71C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0" autoAdjust="0"/>
    <p:restoredTop sz="94660"/>
  </p:normalViewPr>
  <p:slideViewPr>
    <p:cSldViewPr>
      <p:cViewPr>
        <p:scale>
          <a:sx n="90" d="100"/>
          <a:sy n="90" d="100"/>
        </p:scale>
        <p:origin x="-5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2F7E038-2F26-4A11-BC31-3A7809B5884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BB2CB7-BFBF-467A-AED5-D88C0F1A39D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GAPSC, in collaboration with DOE, is responsible for the implementation of NCLB particularly the “Highly Qualified” teacher program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We utilize data from many sources, our Certification records, the tri-annual CPI reports and the Student Records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Assist schools in ensuring that all students, including the poor and minority students have access and equitable opportunities to highly qualified instruction.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These measures include teachers’ instructional experience, ability to meet the diverse learning needs, and classroom size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7E038-2F26-4A11-BC31-3A7809B5884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A692AA-2B57-4341-A633-50693AF4F9A3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Thank you!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F887C-B77B-4809-9B46-22EDD1351B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96D86-E749-40DE-9AFB-D998E9BCD9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EE15E-190D-40FD-9555-7EB26890DC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A5DAB-4096-45E3-B0A8-C9C14BE83C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F33BC-3CDF-4391-B73B-4C685CB6E6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F32E5-BCEB-4D5B-952D-BC947D69E9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0FD5D-B3EC-4A2B-9E09-DB91562B04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1B721-1944-4444-AAB9-35CA6B2689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18A5C-6589-48E4-8061-D9ED317216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A08A8-BBBE-4F9B-B844-42992C722A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3BDAB-D0E7-41A2-A32C-420FFBFDD8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065E6-8C9F-4181-8842-A38A13838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748BBF5A-80D9-4321-8928-FF9E1931CF0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819400"/>
            <a:ext cx="8686800" cy="1371600"/>
          </a:xfrm>
          <a:solidFill>
            <a:srgbClr val="A71C1F"/>
          </a:solidFill>
          <a:ln w="3175">
            <a:solidFill>
              <a:srgbClr val="E7C58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Data Collections and HiQ2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058" name="Picture 10" descr="psc_h_who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33550"/>
            <a:ext cx="8382000" cy="1009650"/>
          </a:xfrm>
          <a:prstGeom prst="rect">
            <a:avLst/>
          </a:prstGeom>
          <a:noFill/>
        </p:spPr>
      </p:pic>
      <p:pic>
        <p:nvPicPr>
          <p:cNvPr id="2060" name="Picture 12" descr="logo_2_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310063"/>
            <a:ext cx="1376363" cy="224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684713"/>
          </a:xfrm>
        </p:spPr>
        <p:txBody>
          <a:bodyPr/>
          <a:lstStyle/>
          <a:p>
            <a:pPr marL="609600" indent="-609600" algn="ctr">
              <a:buFontTx/>
              <a:buNone/>
            </a:pPr>
            <a:endParaRPr lang="en-US" sz="3600" dirty="0"/>
          </a:p>
          <a:p>
            <a:pPr marL="2176463" lvl="2" indent="-804863">
              <a:buFontTx/>
              <a:buNone/>
            </a:pPr>
            <a:endParaRPr lang="en-US" sz="3200" dirty="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60350" y="12954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5846" name="Picture 6" descr="psc_H_text_x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</p:spPr>
      </p:pic>
      <p:pic>
        <p:nvPicPr>
          <p:cNvPr id="35847" name="Picture 7" descr="logo_2_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8488" y="76200"/>
            <a:ext cx="793750" cy="1295400"/>
          </a:xfrm>
          <a:prstGeom prst="rect">
            <a:avLst/>
          </a:prstGeom>
          <a:noFill/>
        </p:spPr>
      </p:pic>
      <p:sp>
        <p:nvSpPr>
          <p:cNvPr id="35850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School Buildings: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Title I or Charter?</a:t>
            </a:r>
            <a:endParaRPr 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 l="1563" t="32292" r="21094" b="10417"/>
          <a:stretch>
            <a:fillRect/>
          </a:stretch>
        </p:blipFill>
        <p:spPr bwMode="auto">
          <a:xfrm>
            <a:off x="381000" y="1524000"/>
            <a:ext cx="8305800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6"/>
          <p:cNvSpPr>
            <a:spLocks noChangeShapeType="1"/>
          </p:cNvSpPr>
          <p:nvPr/>
        </p:nvSpPr>
        <p:spPr bwMode="auto">
          <a:xfrm flipH="1">
            <a:off x="7924800" y="4191000"/>
            <a:ext cx="685800" cy="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684713"/>
          </a:xfrm>
        </p:spPr>
        <p:txBody>
          <a:bodyPr/>
          <a:lstStyle/>
          <a:p>
            <a:pPr marL="609600" indent="-609600" algn="ctr">
              <a:buFontTx/>
              <a:buNone/>
            </a:pPr>
            <a:endParaRPr lang="en-US" sz="3600"/>
          </a:p>
          <a:p>
            <a:pPr marL="2176463" lvl="2" indent="-804863">
              <a:buFontTx/>
              <a:buNone/>
            </a:pPr>
            <a:endParaRPr lang="en-US" sz="320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60350" y="12954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5846" name="Picture 6" descr="psc_H_text_x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</p:spPr>
      </p:pic>
      <p:pic>
        <p:nvPicPr>
          <p:cNvPr id="35847" name="Picture 7" descr="logo_2_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8488" y="76200"/>
            <a:ext cx="793750" cy="1295400"/>
          </a:xfrm>
          <a:prstGeom prst="rect">
            <a:avLst/>
          </a:prstGeom>
          <a:noFill/>
        </p:spPr>
      </p:pic>
      <p:sp>
        <p:nvSpPr>
          <p:cNvPr id="3585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Title I or Charter:</a:t>
            </a:r>
            <a:r>
              <a:rPr lang="en-US" dirty="0" smtClean="0">
                <a:solidFill>
                  <a:srgbClr val="C00000"/>
                </a:solidFill>
              </a:rPr>
              <a:t> Edits</a:t>
            </a: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447801"/>
            <a:ext cx="5943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400800" y="1600200"/>
            <a:ext cx="25146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 all of your buildings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Correct the Title I and/or Charter indicator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“School list” button to produce a printable list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 a school from the drop-down list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 Title I or Charter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the “Save” button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684713"/>
          </a:xfrm>
        </p:spPr>
        <p:txBody>
          <a:bodyPr/>
          <a:lstStyle/>
          <a:p>
            <a:pPr marL="609600" indent="-609600" algn="ctr">
              <a:buFontTx/>
              <a:buNone/>
            </a:pPr>
            <a:endParaRPr lang="en-US" sz="3600"/>
          </a:p>
          <a:p>
            <a:pPr marL="2176463" lvl="2" indent="-804863">
              <a:buFontTx/>
              <a:buNone/>
            </a:pPr>
            <a:endParaRPr lang="en-US" sz="320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60350" y="12954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5846" name="Picture 6" descr="psc_H_text_x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</p:spPr>
      </p:pic>
      <p:pic>
        <p:nvPicPr>
          <p:cNvPr id="35847" name="Picture 7" descr="logo_2_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8488" y="76200"/>
            <a:ext cx="793750" cy="1295400"/>
          </a:xfrm>
          <a:prstGeom prst="rect">
            <a:avLst/>
          </a:prstGeom>
          <a:noFill/>
        </p:spPr>
      </p:pic>
      <p:sp>
        <p:nvSpPr>
          <p:cNvPr id="3585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Title I or Charter:</a:t>
            </a:r>
            <a:r>
              <a:rPr lang="en-US" dirty="0" smtClean="0">
                <a:solidFill>
                  <a:srgbClr val="C00000"/>
                </a:solidFill>
              </a:rPr>
              <a:t> Edits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6200" y="4346575"/>
            <a:ext cx="28400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When all buildings are correctly designated, click the “Finalize” button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295400"/>
            <a:ext cx="6096000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684713"/>
          </a:xfrm>
        </p:spPr>
        <p:txBody>
          <a:bodyPr/>
          <a:lstStyle/>
          <a:p>
            <a:pPr marL="609600" indent="-609600" algn="ctr">
              <a:buFontTx/>
              <a:buNone/>
            </a:pPr>
            <a:endParaRPr lang="en-US" sz="3600"/>
          </a:p>
          <a:p>
            <a:pPr marL="2176463" lvl="2" indent="-804863">
              <a:buFontTx/>
              <a:buNone/>
            </a:pPr>
            <a:endParaRPr lang="en-US" sz="320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60350" y="12954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5846" name="Picture 6" descr="psc_H_text_x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</p:spPr>
      </p:pic>
      <p:pic>
        <p:nvPicPr>
          <p:cNvPr id="35847" name="Picture 7" descr="logo_2_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8488" y="76200"/>
            <a:ext cx="793750" cy="1295400"/>
          </a:xfrm>
          <a:prstGeom prst="rect">
            <a:avLst/>
          </a:prstGeom>
          <a:noFill/>
        </p:spPr>
      </p:pic>
      <p:sp>
        <p:nvSpPr>
          <p:cNvPr id="3585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HiQ2 Main Page: </a:t>
            </a:r>
            <a:r>
              <a:rPr lang="en-US" dirty="0" smtClean="0">
                <a:solidFill>
                  <a:srgbClr val="C00000"/>
                </a:solidFill>
              </a:rPr>
              <a:t>By Status</a:t>
            </a:r>
            <a:endParaRPr lang="en-US" dirty="0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962400"/>
            <a:ext cx="7848600" cy="2498725"/>
          </a:xfrm>
          <a:prstGeom prst="rect">
            <a:avLst/>
          </a:prstGeom>
          <a:noFill/>
        </p:spPr>
      </p:pic>
      <p:pic>
        <p:nvPicPr>
          <p:cNvPr id="10" name="Picture 9" descr="HiQ2 - Initial System Select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66954" y="1371599"/>
            <a:ext cx="3628932" cy="2819401"/>
          </a:xfrm>
          <a:prstGeom prst="rect">
            <a:avLst/>
          </a:prstGeom>
        </p:spPr>
      </p:pic>
      <p:sp>
        <p:nvSpPr>
          <p:cNvPr id="11" name="Line 4"/>
          <p:cNvSpPr>
            <a:spLocks noChangeShapeType="1"/>
          </p:cNvSpPr>
          <p:nvPr/>
        </p:nvSpPr>
        <p:spPr bwMode="auto">
          <a:xfrm flipH="1">
            <a:off x="2895600" y="3276600"/>
            <a:ext cx="2514600" cy="175260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04800" y="1447800"/>
            <a:ext cx="5351145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rgbClr val="C00000"/>
                </a:solidFill>
              </a:rPr>
              <a:t>List educators by HiQ status</a:t>
            </a:r>
          </a:p>
          <a:p>
            <a:pPr eaLnBrk="0" hangingPunct="0">
              <a:buFontTx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  Not HiQ		</a:t>
            </a:r>
          </a:p>
          <a:p>
            <a:pPr eaLnBrk="0" hangingPunct="0">
              <a:buFontTx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  HiQ</a:t>
            </a:r>
          </a:p>
          <a:p>
            <a:pPr eaLnBrk="0" hangingPunct="0">
              <a:buFontTx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  Cannot Determine - check coding</a:t>
            </a:r>
          </a:p>
          <a:p>
            <a:pPr eaLnBrk="0" hangingPunct="0">
              <a:buFontTx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  HiQ not applicable</a:t>
            </a:r>
          </a:p>
          <a:p>
            <a:pPr eaLnBrk="0" hangingPunct="0">
              <a:buFontTx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  Corrected records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876800"/>
            <a:ext cx="7869238" cy="1582738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684713"/>
          </a:xfrm>
        </p:spPr>
        <p:txBody>
          <a:bodyPr/>
          <a:lstStyle/>
          <a:p>
            <a:pPr marL="609600" indent="-609600" algn="ctr">
              <a:buFontTx/>
              <a:buNone/>
            </a:pPr>
            <a:endParaRPr lang="en-US" sz="3600" dirty="0"/>
          </a:p>
          <a:p>
            <a:pPr marL="2176463" lvl="2" indent="-804863">
              <a:buFontTx/>
              <a:buNone/>
            </a:pPr>
            <a:endParaRPr lang="en-US" sz="3200" dirty="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60350" y="12954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5846" name="Picture 6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</p:spPr>
      </p:pic>
      <p:pic>
        <p:nvPicPr>
          <p:cNvPr id="35847" name="Picture 7" descr="logo_2_tra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8488" y="76200"/>
            <a:ext cx="793750" cy="1295400"/>
          </a:xfrm>
          <a:prstGeom prst="rect">
            <a:avLst/>
          </a:prstGeom>
          <a:noFill/>
        </p:spPr>
      </p:pic>
      <p:sp>
        <p:nvSpPr>
          <p:cNvPr id="3585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HiQ2 Main Page: </a:t>
            </a:r>
            <a:r>
              <a:rPr lang="en-US" dirty="0" smtClean="0">
                <a:solidFill>
                  <a:srgbClr val="C00000"/>
                </a:solidFill>
              </a:rPr>
              <a:t>By Type</a:t>
            </a:r>
            <a:endParaRPr lang="en-US" dirty="0"/>
          </a:p>
        </p:txBody>
      </p:sp>
      <p:pic>
        <p:nvPicPr>
          <p:cNvPr id="10" name="Picture 9" descr="HiQ2 - Initial System Select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0794" y="1371599"/>
            <a:ext cx="3825091" cy="2971801"/>
          </a:xfrm>
          <a:prstGeom prst="rect">
            <a:avLst/>
          </a:prstGeom>
        </p:spPr>
      </p:pic>
      <p:sp>
        <p:nvSpPr>
          <p:cNvPr id="11" name="Line 4"/>
          <p:cNvSpPr>
            <a:spLocks noChangeShapeType="1"/>
          </p:cNvSpPr>
          <p:nvPr/>
        </p:nvSpPr>
        <p:spPr bwMode="auto">
          <a:xfrm flipH="1">
            <a:off x="5410200" y="3505200"/>
            <a:ext cx="1600200" cy="220980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04800" y="1447800"/>
            <a:ext cx="4940776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 smtClean="0">
                <a:solidFill>
                  <a:srgbClr val="C00000"/>
                </a:solidFill>
              </a:rPr>
              <a:t>List educators by “type”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</a:rPr>
              <a:t>  Teachers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</a:rPr>
              <a:t>  Paraprofessionals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</a:rPr>
              <a:t>  Long Term Subs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684713"/>
          </a:xfrm>
        </p:spPr>
        <p:txBody>
          <a:bodyPr/>
          <a:lstStyle/>
          <a:p>
            <a:pPr marL="609600" indent="-609600" algn="ctr">
              <a:buFontTx/>
              <a:buNone/>
            </a:pPr>
            <a:endParaRPr lang="en-US" sz="3600"/>
          </a:p>
          <a:p>
            <a:pPr marL="2176463" lvl="2" indent="-804863">
              <a:buFontTx/>
              <a:buNone/>
            </a:pPr>
            <a:endParaRPr lang="en-US" sz="320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60350" y="12954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5846" name="Picture 6" descr="psc_H_text_x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</p:spPr>
      </p:pic>
      <p:pic>
        <p:nvPicPr>
          <p:cNvPr id="35847" name="Picture 7" descr="logo_2_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8488" y="76200"/>
            <a:ext cx="793750" cy="1295400"/>
          </a:xfrm>
          <a:prstGeom prst="rect">
            <a:avLst/>
          </a:prstGeom>
          <a:noFill/>
        </p:spPr>
      </p:pic>
      <p:sp>
        <p:nvSpPr>
          <p:cNvPr id="35850" name="Rectangle 10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HiQ2 Main Page:</a:t>
            </a:r>
            <a:r>
              <a:rPr lang="en-US" dirty="0" smtClean="0">
                <a:solidFill>
                  <a:srgbClr val="C00000"/>
                </a:solidFill>
              </a:rPr>
              <a:t> List Records </a:t>
            </a:r>
            <a:endParaRPr lang="en-US" dirty="0"/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90600" y="1377442"/>
            <a:ext cx="7391399" cy="506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eft Arrow 8"/>
          <p:cNvSpPr/>
          <p:nvPr/>
        </p:nvSpPr>
        <p:spPr bwMode="auto">
          <a:xfrm>
            <a:off x="1981200" y="3581400"/>
            <a:ext cx="1295400" cy="304800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Left Arrow 9"/>
          <p:cNvSpPr/>
          <p:nvPr/>
        </p:nvSpPr>
        <p:spPr bwMode="auto">
          <a:xfrm>
            <a:off x="4800600" y="4495800"/>
            <a:ext cx="1295400" cy="304800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228600" y="5105400"/>
            <a:ext cx="914400" cy="381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684713"/>
          </a:xfrm>
        </p:spPr>
        <p:txBody>
          <a:bodyPr/>
          <a:lstStyle/>
          <a:p>
            <a:pPr marL="609600" indent="-609600" algn="ctr">
              <a:buFontTx/>
              <a:buNone/>
            </a:pPr>
            <a:endParaRPr lang="en-US" sz="3600"/>
          </a:p>
          <a:p>
            <a:pPr marL="2176463" lvl="2" indent="-804863">
              <a:buFontTx/>
              <a:buNone/>
            </a:pPr>
            <a:endParaRPr lang="en-US" sz="320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60350" y="12954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5846" name="Picture 6" descr="psc_H_text_x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</p:spPr>
      </p:pic>
      <p:pic>
        <p:nvPicPr>
          <p:cNvPr id="35847" name="Picture 7" descr="logo_2_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8488" y="76200"/>
            <a:ext cx="793750" cy="1295400"/>
          </a:xfrm>
          <a:prstGeom prst="rect">
            <a:avLst/>
          </a:prstGeom>
          <a:noFill/>
        </p:spPr>
      </p:pic>
      <p:sp>
        <p:nvSpPr>
          <p:cNvPr id="35850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HiQ2 Lists:</a:t>
            </a:r>
            <a:r>
              <a:rPr lang="en-US" sz="5400" dirty="0" smtClean="0">
                <a:solidFill>
                  <a:srgbClr val="C00000"/>
                </a:solidFill>
              </a:rPr>
              <a:t/>
            </a:r>
            <a:br>
              <a:rPr lang="en-US" sz="5400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Print or Download?</a:t>
            </a:r>
            <a:endParaRPr lang="en-US" dirty="0"/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600200"/>
            <a:ext cx="7315200" cy="1901825"/>
          </a:xfrm>
          <a:prstGeom prst="rect">
            <a:avLst/>
          </a:prstGeom>
          <a:noFill/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5800" y="3962400"/>
            <a:ext cx="77724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Printable View - prints ALL rows on All pages of the list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Records - generates a file suitable for opening in Excel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684713"/>
          </a:xfrm>
        </p:spPr>
        <p:txBody>
          <a:bodyPr/>
          <a:lstStyle/>
          <a:p>
            <a:pPr marL="609600" indent="-609600" algn="ctr">
              <a:buFontTx/>
              <a:buNone/>
            </a:pPr>
            <a:endParaRPr lang="en-US" sz="3600"/>
          </a:p>
          <a:p>
            <a:pPr marL="2176463" lvl="2" indent="-804863">
              <a:buFontTx/>
              <a:buNone/>
            </a:pPr>
            <a:endParaRPr lang="en-US" sz="320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60350" y="12954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5846" name="Picture 6" descr="psc_H_text_x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</p:spPr>
      </p:pic>
      <p:pic>
        <p:nvPicPr>
          <p:cNvPr id="35847" name="Picture 7" descr="logo_2_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8488" y="76200"/>
            <a:ext cx="793750" cy="1295400"/>
          </a:xfrm>
          <a:prstGeom prst="rect">
            <a:avLst/>
          </a:prstGeom>
          <a:noFill/>
        </p:spPr>
      </p:pic>
      <p:sp>
        <p:nvSpPr>
          <p:cNvPr id="3585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HiQ2 Main Page Detail </a:t>
            </a:r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04800" y="1447800"/>
            <a:ext cx="41857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C00000"/>
                </a:solidFill>
              </a:rPr>
              <a:t>Locate an educator </a:t>
            </a:r>
            <a:r>
              <a:rPr lang="en-US" sz="2400" b="1" dirty="0" smtClean="0">
                <a:solidFill>
                  <a:srgbClr val="C00000"/>
                </a:solidFill>
              </a:rPr>
              <a:t>directly</a:t>
            </a:r>
          </a:p>
          <a:p>
            <a:pPr algn="ctr" eaLnBrk="0" hangingPunct="0"/>
            <a:r>
              <a:rPr lang="en-US" sz="2400" b="1" dirty="0" smtClean="0">
                <a:solidFill>
                  <a:srgbClr val="C00000"/>
                </a:solidFill>
              </a:rPr>
              <a:t>Or</a:t>
            </a:r>
          </a:p>
          <a:p>
            <a:pPr algn="ctr" eaLnBrk="0" hangingPunct="0"/>
            <a:r>
              <a:rPr lang="en-US" sz="2400" b="1" dirty="0" smtClean="0">
                <a:solidFill>
                  <a:srgbClr val="C00000"/>
                </a:solidFill>
              </a:rPr>
              <a:t>Add a new educator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800600"/>
            <a:ext cx="8763000" cy="915988"/>
          </a:xfrm>
          <a:prstGeom prst="rect">
            <a:avLst/>
          </a:prstGeom>
          <a:noFill/>
        </p:spPr>
      </p:pic>
      <p:pic>
        <p:nvPicPr>
          <p:cNvPr id="10" name="Picture 9" descr="HiQ2 - Initial System Select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1371600"/>
            <a:ext cx="4400086" cy="3418528"/>
          </a:xfrm>
          <a:prstGeom prst="rect">
            <a:avLst/>
          </a:prstGeom>
        </p:spPr>
      </p:pic>
      <p:sp>
        <p:nvSpPr>
          <p:cNvPr id="11" name="Line 4"/>
          <p:cNvSpPr>
            <a:spLocks noChangeShapeType="1"/>
          </p:cNvSpPr>
          <p:nvPr/>
        </p:nvSpPr>
        <p:spPr bwMode="auto">
          <a:xfrm flipH="1">
            <a:off x="2133600" y="2667000"/>
            <a:ext cx="2438400" cy="220980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4" name="Object 3"/>
          <p:cNvGraphicFramePr>
            <a:graphicFrameLocks noChangeAspect="1"/>
          </p:cNvGraphicFramePr>
          <p:nvPr/>
        </p:nvGraphicFramePr>
        <p:xfrm>
          <a:off x="228600" y="1371600"/>
          <a:ext cx="2286000" cy="5091113"/>
        </p:xfrm>
        <a:graphic>
          <a:graphicData uri="http://schemas.openxmlformats.org/presentationml/2006/ole">
            <p:oleObj spid="_x0000_s95234" name="Bitmap Image" r:id="rId3" imgW="2286198" imgH="5318095" progId="PBrush">
              <p:embed/>
            </p:oleObj>
          </a:graphicData>
        </a:graphic>
      </p:graphicFrame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684713"/>
          </a:xfrm>
        </p:spPr>
        <p:txBody>
          <a:bodyPr/>
          <a:lstStyle/>
          <a:p>
            <a:pPr marL="609600" indent="-609600" algn="ctr">
              <a:buFontTx/>
              <a:buNone/>
            </a:pPr>
            <a:endParaRPr lang="en-US" sz="3600"/>
          </a:p>
          <a:p>
            <a:pPr marL="2176463" lvl="2" indent="-804863">
              <a:buFontTx/>
              <a:buNone/>
            </a:pPr>
            <a:endParaRPr lang="en-US" sz="320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60350" y="12954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5846" name="Picture 6" descr="psc_H_text_x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</p:spPr>
      </p:pic>
      <p:pic>
        <p:nvPicPr>
          <p:cNvPr id="35847" name="Picture 7" descr="logo_2_tra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8488" y="76200"/>
            <a:ext cx="793750" cy="1295400"/>
          </a:xfrm>
          <a:prstGeom prst="rect">
            <a:avLst/>
          </a:prstGeom>
          <a:noFill/>
        </p:spPr>
      </p:pic>
      <p:sp>
        <p:nvSpPr>
          <p:cNvPr id="35850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HiQ2 List: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Click SSN to See Detail 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1981200"/>
            <a:ext cx="579120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60350" y="12954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5846" name="Picture 6" descr="psc_H_text_x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</p:spPr>
      </p:pic>
      <p:pic>
        <p:nvPicPr>
          <p:cNvPr id="35847" name="Picture 7" descr="logo_2_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8488" y="76200"/>
            <a:ext cx="793750" cy="1295400"/>
          </a:xfrm>
          <a:prstGeom prst="rect">
            <a:avLst/>
          </a:prstGeom>
          <a:noFill/>
        </p:spPr>
      </p:pic>
      <p:sp>
        <p:nvSpPr>
          <p:cNvPr id="35850" name="Rectangle 10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HiQ2 Detail Page: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Assignments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828800"/>
            <a:ext cx="7924800" cy="4038600"/>
          </a:xfrm>
          <a:prstGeom prst="rect">
            <a:avLst/>
          </a:prstGeom>
          <a:noFill/>
        </p:spPr>
      </p:pic>
      <p:sp>
        <p:nvSpPr>
          <p:cNvPr id="12" name="Right Arrow 11"/>
          <p:cNvSpPr/>
          <p:nvPr/>
        </p:nvSpPr>
        <p:spPr bwMode="auto">
          <a:xfrm>
            <a:off x="228600" y="2438400"/>
            <a:ext cx="1676400" cy="762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HiQ Codes</a:t>
            </a:r>
          </a:p>
        </p:txBody>
      </p:sp>
      <p:sp>
        <p:nvSpPr>
          <p:cNvPr id="14" name="Left Arrow 13"/>
          <p:cNvSpPr/>
          <p:nvPr/>
        </p:nvSpPr>
        <p:spPr bwMode="auto">
          <a:xfrm>
            <a:off x="7239000" y="4572000"/>
            <a:ext cx="1905000" cy="838200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CPI Codes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684713"/>
          </a:xfrm>
        </p:spPr>
        <p:txBody>
          <a:bodyPr anchor="ctr"/>
          <a:lstStyle/>
          <a:p>
            <a:pPr marL="609600" indent="-609600"/>
            <a:r>
              <a:rPr lang="en-US" sz="3600" dirty="0" smtClean="0">
                <a:solidFill>
                  <a:srgbClr val="C00000"/>
                </a:solidFill>
              </a:rPr>
              <a:t>What does Highly Qualified mean?</a:t>
            </a:r>
          </a:p>
          <a:p>
            <a:pPr marL="609600" indent="-609600"/>
            <a:r>
              <a:rPr lang="en-US" sz="3600" dirty="0" smtClean="0">
                <a:solidFill>
                  <a:srgbClr val="C00000"/>
                </a:solidFill>
              </a:rPr>
              <a:t>What is HiQ2?</a:t>
            </a:r>
          </a:p>
          <a:p>
            <a:pPr marL="609600" indent="-609600"/>
            <a:r>
              <a:rPr lang="en-US" sz="3600" dirty="0" smtClean="0">
                <a:solidFill>
                  <a:srgbClr val="C00000"/>
                </a:solidFill>
              </a:rPr>
              <a:t>Where is HiQ2?</a:t>
            </a:r>
          </a:p>
          <a:p>
            <a:pPr marL="609600" indent="-609600"/>
            <a:r>
              <a:rPr lang="en-US" sz="3600" dirty="0" smtClean="0">
                <a:solidFill>
                  <a:srgbClr val="C00000"/>
                </a:solidFill>
              </a:rPr>
              <a:t>How to begin using HiQ2.</a:t>
            </a:r>
          </a:p>
          <a:p>
            <a:pPr marL="609600" indent="-609600"/>
            <a:r>
              <a:rPr lang="en-US" sz="3600" dirty="0" smtClean="0">
                <a:solidFill>
                  <a:srgbClr val="C00000"/>
                </a:solidFill>
              </a:rPr>
              <a:t>When does HiQ2 open and close?</a:t>
            </a:r>
            <a:endParaRPr lang="en-US" sz="3200" dirty="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60350" y="12954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5846" name="Picture 6" descr="psc_H_text_x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</p:spPr>
      </p:pic>
      <p:pic>
        <p:nvPicPr>
          <p:cNvPr id="35847" name="Picture 7" descr="logo_2_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8488" y="76200"/>
            <a:ext cx="793750" cy="1295400"/>
          </a:xfrm>
          <a:prstGeom prst="rect">
            <a:avLst/>
          </a:prstGeom>
          <a:noFill/>
        </p:spPr>
      </p:pic>
      <p:sp>
        <p:nvSpPr>
          <p:cNvPr id="3585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Agenda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60350" y="12954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5846" name="Picture 6" descr="psc_H_text_x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</p:spPr>
      </p:pic>
      <p:pic>
        <p:nvPicPr>
          <p:cNvPr id="35847" name="Picture 7" descr="logo_2_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8488" y="76200"/>
            <a:ext cx="793750" cy="1295400"/>
          </a:xfrm>
          <a:prstGeom prst="rect">
            <a:avLst/>
          </a:prstGeom>
          <a:noFill/>
        </p:spPr>
      </p:pic>
      <p:sp>
        <p:nvSpPr>
          <p:cNvPr id="3585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CPI and HiQ2 Subjects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1600200"/>
          <a:ext cx="82296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747353">
                <a:tc>
                  <a:txBody>
                    <a:bodyPr/>
                    <a:lstStyle/>
                    <a:p>
                      <a:r>
                        <a:rPr lang="en-US" dirty="0" smtClean="0"/>
                        <a:t>CPI Subjects Titles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HiQ2 Subjects Codes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67291">
                <a:tc>
                  <a:txBody>
                    <a:bodyPr/>
                    <a:lstStyle/>
                    <a:p>
                      <a:r>
                        <a:rPr lang="en-US" dirty="0" smtClean="0"/>
                        <a:t>Elementary Education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Elementary Education (Special Education)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064753">
                <a:tc>
                  <a:txBody>
                    <a:bodyPr/>
                    <a:lstStyle/>
                    <a:p>
                      <a:r>
                        <a:rPr lang="en-US" dirty="0" smtClean="0"/>
                        <a:t>Social Studies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Government</a:t>
                      </a:r>
                      <a:r>
                        <a:rPr lang="en-US" baseline="0" dirty="0" smtClean="0"/>
                        <a:t> (Gifted)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950591">
                <a:tc>
                  <a:txBody>
                    <a:bodyPr/>
                    <a:lstStyle/>
                    <a:p>
                      <a:r>
                        <a:rPr lang="en-US" dirty="0" smtClean="0"/>
                        <a:t>English Lang Arts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Reading (Remedial)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965812">
                <a:tc>
                  <a:txBody>
                    <a:bodyPr/>
                    <a:lstStyle/>
                    <a:p>
                      <a:r>
                        <a:rPr lang="en-US" dirty="0" smtClean="0"/>
                        <a:t>Science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</a:t>
                      </a:r>
                      <a:r>
                        <a:rPr lang="en-US" baseline="0" dirty="0" smtClean="0"/>
                        <a:t> Sciences – Chemistry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60350" y="12954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5846" name="Picture 6" descr="psc_H_text_x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</p:spPr>
      </p:pic>
      <p:pic>
        <p:nvPicPr>
          <p:cNvPr id="35847" name="Picture 7" descr="logo_2_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8488" y="76200"/>
            <a:ext cx="793750" cy="1295400"/>
          </a:xfrm>
          <a:prstGeom prst="rect">
            <a:avLst/>
          </a:prstGeom>
          <a:noFill/>
        </p:spPr>
      </p:pic>
      <p:sp>
        <p:nvSpPr>
          <p:cNvPr id="3585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CPI and HiQ2 Jobs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57200" y="1600200"/>
          <a:ext cx="82296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076412">
                <a:tc>
                  <a:txBody>
                    <a:bodyPr/>
                    <a:lstStyle/>
                    <a:p>
                      <a:r>
                        <a:rPr lang="en-US" dirty="0" smtClean="0"/>
                        <a:t>CPI Job Codes</a:t>
                      </a:r>
                      <a:endParaRPr lang="en-US" dirty="0"/>
                    </a:p>
                  </a:txBody>
                  <a:tcPr>
                    <a:solidFill>
                      <a:srgbClr val="E7C5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HiQ2 Job Codes</a:t>
                      </a:r>
                      <a:endParaRPr lang="en-US" dirty="0"/>
                    </a:p>
                  </a:txBody>
                  <a:tcPr>
                    <a:solidFill>
                      <a:srgbClr val="E7C581"/>
                    </a:solidFill>
                  </a:tcPr>
                </a:tc>
              </a:tr>
              <a:tr h="126636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Gifted –</a:t>
                      </a:r>
                      <a:r>
                        <a:rPr lang="en-US" baseline="0" dirty="0" smtClean="0"/>
                        <a:t> 147</a:t>
                      </a:r>
                      <a:endParaRPr lang="en-US" dirty="0"/>
                    </a:p>
                  </a:txBody>
                  <a:tcPr>
                    <a:solidFill>
                      <a:srgbClr val="E7C5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Fifth</a:t>
                      </a:r>
                      <a:r>
                        <a:rPr lang="en-US" baseline="0" dirty="0" smtClean="0"/>
                        <a:t> Grade Teacher – 105</a:t>
                      </a:r>
                    </a:p>
                    <a:p>
                      <a:r>
                        <a:rPr lang="en-US" baseline="0" dirty="0" smtClean="0"/>
                        <a:t>Subject Code Ending in “2”</a:t>
                      </a:r>
                      <a:endParaRPr lang="en-US" dirty="0"/>
                    </a:p>
                  </a:txBody>
                  <a:tcPr>
                    <a:solidFill>
                      <a:srgbClr val="E7C581"/>
                    </a:solidFill>
                  </a:tcPr>
                </a:tc>
              </a:tr>
              <a:tr h="793344">
                <a:tc>
                  <a:txBody>
                    <a:bodyPr/>
                    <a:lstStyle/>
                    <a:p>
                      <a:r>
                        <a:rPr lang="en-US" dirty="0" smtClean="0"/>
                        <a:t>ESOL Teacher – 144</a:t>
                      </a:r>
                      <a:endParaRPr lang="en-US" dirty="0"/>
                    </a:p>
                  </a:txBody>
                  <a:tcPr>
                    <a:solidFill>
                      <a:srgbClr val="E7C5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Middle Grades Teacher – 113</a:t>
                      </a:r>
                    </a:p>
                    <a:p>
                      <a:r>
                        <a:rPr lang="en-US" dirty="0" smtClean="0"/>
                        <a:t>Subject:</a:t>
                      </a:r>
                      <a:r>
                        <a:rPr lang="en-US" baseline="0" dirty="0" smtClean="0"/>
                        <a:t> ESOL - 550</a:t>
                      </a:r>
                      <a:endParaRPr lang="en-US" dirty="0"/>
                    </a:p>
                  </a:txBody>
                  <a:tcPr>
                    <a:solidFill>
                      <a:srgbClr val="E7C581"/>
                    </a:solidFill>
                  </a:tcPr>
                </a:tc>
              </a:tr>
              <a:tr h="1359677">
                <a:tc>
                  <a:txBody>
                    <a:bodyPr/>
                    <a:lstStyle/>
                    <a:p>
                      <a:r>
                        <a:rPr lang="en-US" dirty="0" smtClean="0"/>
                        <a:t>Teacher of Autistic</a:t>
                      </a:r>
                      <a:r>
                        <a:rPr lang="en-US" baseline="0" dirty="0" smtClean="0"/>
                        <a:t> Students – 167</a:t>
                      </a:r>
                      <a:endParaRPr lang="en-US" dirty="0"/>
                    </a:p>
                  </a:txBody>
                  <a:tcPr>
                    <a:solidFill>
                      <a:srgbClr val="E7C5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Elementary Teacher</a:t>
                      </a:r>
                      <a:r>
                        <a:rPr lang="en-US" baseline="0" dirty="0" smtClean="0"/>
                        <a:t> – 100</a:t>
                      </a:r>
                    </a:p>
                    <a:p>
                      <a:r>
                        <a:rPr lang="en-US" baseline="0" dirty="0" smtClean="0"/>
                        <a:t>Subject Code: 928</a:t>
                      </a:r>
                      <a:endParaRPr lang="en-US" dirty="0"/>
                    </a:p>
                  </a:txBody>
                  <a:tcPr>
                    <a:solidFill>
                      <a:srgbClr val="E7C58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684713"/>
          </a:xfrm>
        </p:spPr>
        <p:txBody>
          <a:bodyPr/>
          <a:lstStyle/>
          <a:p>
            <a:pPr marL="1371600" lvl="2" indent="-804863">
              <a:buFontTx/>
              <a:buNone/>
            </a:pPr>
            <a:endParaRPr lang="en-US" sz="3200" dirty="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60350" y="12954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5846" name="Picture 6" descr="psc_H_text_x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</p:spPr>
      </p:pic>
      <p:pic>
        <p:nvPicPr>
          <p:cNvPr id="35847" name="Picture 7" descr="logo_2_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8488" y="76200"/>
            <a:ext cx="793750" cy="1295400"/>
          </a:xfrm>
          <a:prstGeom prst="rect">
            <a:avLst/>
          </a:prstGeom>
          <a:noFill/>
        </p:spPr>
      </p:pic>
      <p:sp>
        <p:nvSpPr>
          <p:cNvPr id="3585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HiQ2 Reason Codes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8" name="Picture 7" descr="HiQ2 - Reason Cod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371600"/>
            <a:ext cx="8299938" cy="4495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1524000" y="4191000"/>
            <a:ext cx="1066800" cy="304800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447800" y="4343400"/>
            <a:ext cx="1143000" cy="304800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524000" y="4495800"/>
            <a:ext cx="3505200" cy="685800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4000" y="5105400"/>
            <a:ext cx="914400" cy="228600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524000" y="5257800"/>
            <a:ext cx="1295400" cy="381000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447800" y="5486400"/>
            <a:ext cx="1219200" cy="304800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447800" y="5638800"/>
            <a:ext cx="1219200" cy="304800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0" y="1371600"/>
            <a:ext cx="8640594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684713"/>
          </a:xfrm>
        </p:spPr>
        <p:txBody>
          <a:bodyPr/>
          <a:lstStyle/>
          <a:p>
            <a:pPr marL="609600" indent="-609600" algn="ctr">
              <a:buFontTx/>
              <a:buNone/>
            </a:pPr>
            <a:endParaRPr lang="en-US" sz="3600"/>
          </a:p>
          <a:p>
            <a:pPr marL="2176463" lvl="2" indent="-804863">
              <a:buFontTx/>
              <a:buNone/>
            </a:pPr>
            <a:endParaRPr lang="en-US" sz="320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60350" y="12954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5846" name="Picture 6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</p:spPr>
      </p:pic>
      <p:pic>
        <p:nvPicPr>
          <p:cNvPr id="35847" name="Picture 7" descr="logo_2_tra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8488" y="76200"/>
            <a:ext cx="793750" cy="1295400"/>
          </a:xfrm>
          <a:prstGeom prst="rect">
            <a:avLst/>
          </a:prstGeom>
          <a:noFill/>
        </p:spPr>
      </p:pic>
      <p:sp>
        <p:nvSpPr>
          <p:cNvPr id="3585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HiQ2 Remediation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1524000" y="4572000"/>
            <a:ext cx="3581400" cy="762000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524000" y="5181600"/>
            <a:ext cx="5638800" cy="381000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524000" y="5486400"/>
            <a:ext cx="5181600" cy="228600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684713"/>
          </a:xfrm>
        </p:spPr>
        <p:txBody>
          <a:bodyPr/>
          <a:lstStyle/>
          <a:p>
            <a:pPr marL="609600" indent="-609600" algn="ctr">
              <a:buFontTx/>
              <a:buNone/>
            </a:pPr>
            <a:endParaRPr lang="en-US" sz="3600"/>
          </a:p>
          <a:p>
            <a:pPr marL="2176463" lvl="2" indent="-804863">
              <a:buFontTx/>
              <a:buNone/>
            </a:pPr>
            <a:endParaRPr lang="en-US" sz="320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60350" y="12954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5846" name="Picture 6" descr="psc_H_text_x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</p:spPr>
      </p:pic>
      <p:pic>
        <p:nvPicPr>
          <p:cNvPr id="35847" name="Picture 7" descr="logo_2_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8488" y="76200"/>
            <a:ext cx="793750" cy="1295400"/>
          </a:xfrm>
          <a:prstGeom prst="rect">
            <a:avLst/>
          </a:prstGeom>
          <a:noFill/>
        </p:spPr>
      </p:pic>
      <p:sp>
        <p:nvSpPr>
          <p:cNvPr id="3585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HiQ2 Detail: </a:t>
            </a:r>
            <a:r>
              <a:rPr lang="en-US" dirty="0" smtClean="0">
                <a:solidFill>
                  <a:srgbClr val="C00000"/>
                </a:solidFill>
              </a:rPr>
              <a:t>Bottom of Page 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986" t="3156"/>
          <a:stretch>
            <a:fillRect/>
          </a:stretch>
        </p:blipFill>
        <p:spPr bwMode="auto">
          <a:xfrm>
            <a:off x="304800" y="1447800"/>
            <a:ext cx="8155512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381000" y="1524000"/>
            <a:ext cx="7848600" cy="1295400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2743200"/>
            <a:ext cx="7848600" cy="1828800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81000" y="4572000"/>
            <a:ext cx="7848600" cy="1447800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684713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endParaRPr lang="en-US" sz="3600" smtClean="0"/>
          </a:p>
          <a:p>
            <a:pPr marL="2176463" lvl="2" indent="-804863" eaLnBrk="1" hangingPunct="1">
              <a:buFontTx/>
              <a:buNone/>
            </a:pPr>
            <a:endParaRPr lang="en-US" sz="3200" smtClean="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60350" y="12954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8677" name="Picture 5" descr="psc_H_text_x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HiQ2 Detail Summary</a:t>
            </a: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533400" y="1447800"/>
            <a:ext cx="79248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C00000"/>
                </a:solidFill>
              </a:rPr>
              <a:t>Name (SSN)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C00000"/>
                </a:solidFill>
              </a:rPr>
              <a:t>HiQ status for each teaching assignment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C00000"/>
                </a:solidFill>
              </a:rPr>
              <a:t>If subject/job codes are ambiguous , a list of possible code “edits”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C00000"/>
                </a:solidFill>
              </a:rPr>
              <a:t>If not highly qualified, a list of certificates and tests needed to be considered highly qualified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C00000"/>
                </a:solidFill>
              </a:rPr>
              <a:t>Certificates currently held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C00000"/>
                </a:solidFill>
              </a:rPr>
              <a:t>Tests passed</a:t>
            </a:r>
          </a:p>
        </p:txBody>
      </p:sp>
      <p:pic>
        <p:nvPicPr>
          <p:cNvPr id="28680" name="Picture 9" descr="GaPSC_Logo_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50" y="100013"/>
            <a:ext cx="931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684713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endParaRPr lang="en-US" sz="3600" smtClean="0"/>
          </a:p>
          <a:p>
            <a:pPr marL="2176463" lvl="2" indent="-804863" eaLnBrk="1" hangingPunct="1">
              <a:buFontTx/>
              <a:buNone/>
            </a:pPr>
            <a:endParaRPr lang="en-US" sz="3200" smtClean="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60350" y="12954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9701" name="Picture 5" descr="psc_H_text_x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HiQ2 Detail</a:t>
            </a:r>
            <a:r>
              <a:rPr lang="en-US" dirty="0" smtClean="0">
                <a:solidFill>
                  <a:srgbClr val="C00000"/>
                </a:solidFill>
              </a:rPr>
              <a:t> - Status</a:t>
            </a:r>
          </a:p>
        </p:txBody>
      </p:sp>
      <p:sp>
        <p:nvSpPr>
          <p:cNvPr id="29703" name="Rectangle 8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C00000"/>
                </a:solidFill>
              </a:rPr>
              <a:t>What are the possible values for the HiQ status?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C00000"/>
                </a:solidFill>
              </a:rPr>
              <a:t>“Highly qualified”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C00000"/>
                </a:solidFill>
              </a:rPr>
              <a:t>“Not highly qualified”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C00000"/>
                </a:solidFill>
              </a:rPr>
              <a:t>“Cannot determine”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C00000"/>
                </a:solidFill>
              </a:rPr>
              <a:t>“Not applicable”</a:t>
            </a:r>
            <a:endParaRPr lang="en-US" sz="2800" dirty="0">
              <a:solidFill>
                <a:srgbClr val="C0000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C00000"/>
                </a:solidFill>
              </a:rPr>
              <a:t>Note: for final report, the percent highly qualified is...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29704" name="Picture 9" descr="GaPSC_Logo_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50" y="100013"/>
            <a:ext cx="931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684713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endParaRPr lang="en-US" sz="3600" smtClean="0"/>
          </a:p>
          <a:p>
            <a:pPr marL="2176463" lvl="2" indent="-804863" eaLnBrk="1" hangingPunct="1">
              <a:buFontTx/>
              <a:buNone/>
            </a:pPr>
            <a:endParaRPr lang="en-US" sz="3200" smtClean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60350" y="12954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25" name="Picture 5" descr="psc_H_text_x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C00000"/>
                </a:solidFill>
              </a:rPr>
              <a:t>Yearly HiQ Work Schedule</a:t>
            </a:r>
          </a:p>
        </p:txBody>
      </p:sp>
      <p:sp>
        <p:nvSpPr>
          <p:cNvPr id="30727" name="Rectangle 8"/>
          <p:cNvSpPr>
            <a:spLocks noChangeArrowheads="1"/>
          </p:cNvSpPr>
          <p:nvPr/>
        </p:nvSpPr>
        <p:spPr bwMode="auto">
          <a:xfrm>
            <a:off x="533400" y="1447800"/>
            <a:ext cx="79248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400" dirty="0">
                <a:solidFill>
                  <a:srgbClr val="C00000"/>
                </a:solidFill>
              </a:rPr>
              <a:t>Sept – </a:t>
            </a:r>
            <a:r>
              <a:rPr lang="en-US" sz="2400" dirty="0" smtClean="0">
                <a:solidFill>
                  <a:srgbClr val="C00000"/>
                </a:solidFill>
              </a:rPr>
              <a:t>Work </a:t>
            </a:r>
            <a:r>
              <a:rPr lang="en-US" sz="2400" dirty="0">
                <a:solidFill>
                  <a:srgbClr val="C00000"/>
                </a:solidFill>
              </a:rPr>
              <a:t>with your CPI Coordinator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400" dirty="0">
                <a:solidFill>
                  <a:srgbClr val="C00000"/>
                </a:solidFill>
              </a:rPr>
              <a:t>January – Editing Begins in HiQ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400" dirty="0">
                <a:solidFill>
                  <a:srgbClr val="C00000"/>
                </a:solidFill>
              </a:rPr>
              <a:t>		- Check building designations (Title I)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400" dirty="0">
                <a:solidFill>
                  <a:srgbClr val="C00000"/>
                </a:solidFill>
              </a:rPr>
              <a:t>		- Correct any job assignment errors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400" dirty="0">
                <a:solidFill>
                  <a:srgbClr val="C00000"/>
                </a:solidFill>
              </a:rPr>
              <a:t>		- Recode ambiguous subject/job codes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400" dirty="0">
                <a:solidFill>
                  <a:srgbClr val="C00000"/>
                </a:solidFill>
              </a:rPr>
              <a:t>June 30 – Editing Ends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400" dirty="0">
                <a:solidFill>
                  <a:srgbClr val="C00000"/>
                </a:solidFill>
              </a:rPr>
              <a:t>August – Reports for Districts, GADOE, USDOE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30728" name="Picture 9" descr="GaPSC_Logo_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50" y="100013"/>
            <a:ext cx="931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684713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endParaRPr lang="en-US" sz="3600" smtClean="0"/>
          </a:p>
          <a:p>
            <a:pPr marL="2176463" lvl="2" indent="-804863" eaLnBrk="1" hangingPunct="1">
              <a:buFontTx/>
              <a:buNone/>
            </a:pPr>
            <a:endParaRPr lang="en-US" sz="3200" smtClean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60350" y="12954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1749" name="Picture 5" descr="psc_H_text_x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C00000"/>
                </a:solidFill>
              </a:rPr>
              <a:t>Ethics of Data Reporting</a:t>
            </a:r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609600" y="1524000"/>
            <a:ext cx="78486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dirty="0">
                <a:solidFill>
                  <a:srgbClr val="C00000"/>
                </a:solidFill>
              </a:rPr>
              <a:t>	</a:t>
            </a:r>
          </a:p>
          <a:p>
            <a:r>
              <a:rPr lang="en-US" sz="2400" dirty="0">
                <a:solidFill>
                  <a:srgbClr val="C00000"/>
                </a:solidFill>
              </a:rPr>
              <a:t>Just a reminder to maintain the highest ethical standards when conducting all professional duties. It is against the law and considered a violation of professional ethics rules to falsify, misrepresent or omit information submitted to federal, state, local school districts and other governmental agencies.</a:t>
            </a:r>
          </a:p>
        </p:txBody>
      </p:sp>
      <p:pic>
        <p:nvPicPr>
          <p:cNvPr id="31752" name="Picture 9" descr="GaPSC_Logo_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50" y="100013"/>
            <a:ext cx="931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684713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endParaRPr lang="en-US" sz="3600" smtClean="0"/>
          </a:p>
          <a:p>
            <a:pPr marL="2176463" lvl="2" indent="-804863" eaLnBrk="1" hangingPunct="1">
              <a:buFontTx/>
              <a:buNone/>
            </a:pPr>
            <a:endParaRPr lang="en-US" sz="3200" smtClean="0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60350" y="12954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773" name="Picture 5" descr="psc_H_text_x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Access To HiQ2</a:t>
            </a:r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762000" y="1676400"/>
            <a:ext cx="76962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4100" dirty="0">
                <a:solidFill>
                  <a:srgbClr val="C00000"/>
                </a:solidFill>
              </a:rPr>
              <a:t>How do you get an account on www.gapsc.org?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4100" dirty="0">
              <a:solidFill>
                <a:srgbClr val="C00000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4100" dirty="0" smtClean="0">
                <a:solidFill>
                  <a:srgbClr val="C00000"/>
                </a:solidFill>
              </a:rPr>
              <a:t>CertHelp@gapsc.com</a:t>
            </a:r>
            <a:endParaRPr lang="en-US" sz="4100" dirty="0">
              <a:solidFill>
                <a:srgbClr val="C00000"/>
              </a:solidFill>
            </a:endParaRPr>
          </a:p>
        </p:txBody>
      </p:sp>
      <p:pic>
        <p:nvPicPr>
          <p:cNvPr id="32776" name="Picture 9" descr="GaPSC_Logo_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50" y="100013"/>
            <a:ext cx="931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684713"/>
          </a:xfrm>
        </p:spPr>
        <p:txBody>
          <a:bodyPr/>
          <a:lstStyle/>
          <a:p>
            <a:pPr marL="609600" indent="-609600" algn="ctr">
              <a:buFontTx/>
              <a:buNone/>
            </a:pPr>
            <a:endParaRPr lang="en-US" sz="3600"/>
          </a:p>
          <a:p>
            <a:pPr marL="2176463" lvl="2" indent="-804863">
              <a:buFontTx/>
              <a:buNone/>
            </a:pPr>
            <a:endParaRPr lang="en-US" sz="320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60350" y="12954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5846" name="Picture 6" descr="psc_H_text_x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</p:spPr>
      </p:pic>
      <p:pic>
        <p:nvPicPr>
          <p:cNvPr id="35847" name="Picture 7" descr="logo_2_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8488" y="76200"/>
            <a:ext cx="793750" cy="1295400"/>
          </a:xfrm>
          <a:prstGeom prst="rect">
            <a:avLst/>
          </a:prstGeom>
          <a:noFill/>
        </p:spPr>
      </p:pic>
      <p:sp>
        <p:nvSpPr>
          <p:cNvPr id="3585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What is Highly Qualified?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600200"/>
            <a:ext cx="838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 Must have a </a:t>
            </a:r>
            <a:r>
              <a:rPr lang="en-US" sz="2800" i="1" dirty="0" smtClean="0">
                <a:solidFill>
                  <a:srgbClr val="C00000"/>
                </a:solidFill>
              </a:rPr>
              <a:t>bachelor’s degree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smtClean="0">
                <a:solidFill>
                  <a:srgbClr val="C00000"/>
                </a:solidFill>
              </a:rPr>
              <a:t>or better from </a:t>
            </a:r>
            <a:r>
              <a:rPr lang="en-US" sz="2800" dirty="0" smtClean="0">
                <a:solidFill>
                  <a:srgbClr val="C00000"/>
                </a:solidFill>
              </a:rPr>
              <a:t>an 	accredited institution.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 Must hold a valid Georgia </a:t>
            </a:r>
            <a:r>
              <a:rPr lang="en-US" sz="2800" i="1" dirty="0" smtClean="0">
                <a:solidFill>
                  <a:srgbClr val="C00000"/>
                </a:solidFill>
              </a:rPr>
              <a:t>teaching certificate</a:t>
            </a:r>
            <a:r>
              <a:rPr lang="en-US" sz="2800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 Must have evidence of </a:t>
            </a:r>
            <a:r>
              <a:rPr lang="en-US" sz="2800" i="1" dirty="0" smtClean="0">
                <a:solidFill>
                  <a:srgbClr val="C00000"/>
                </a:solidFill>
              </a:rPr>
              <a:t>subject matter 	competency</a:t>
            </a:r>
            <a:r>
              <a:rPr lang="en-US" sz="2800" dirty="0" smtClean="0">
                <a:solidFill>
                  <a:srgbClr val="C00000"/>
                </a:solidFill>
              </a:rPr>
              <a:t>:</a:t>
            </a:r>
          </a:p>
          <a:p>
            <a:pPr lvl="3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 By academic major OR equivalent 	semester hours</a:t>
            </a:r>
          </a:p>
          <a:p>
            <a:pPr lvl="3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 AND passing score on State approved 	content assessment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 Must have </a:t>
            </a:r>
            <a:r>
              <a:rPr lang="en-US" sz="2800" i="1" dirty="0" smtClean="0">
                <a:solidFill>
                  <a:srgbClr val="C00000"/>
                </a:solidFill>
              </a:rPr>
              <a:t>teaching assignment</a:t>
            </a:r>
            <a:r>
              <a:rPr lang="en-US" sz="2800" dirty="0" smtClean="0">
                <a:solidFill>
                  <a:srgbClr val="C00000"/>
                </a:solidFill>
              </a:rPr>
              <a:t> in appropriate 	fields.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684713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endParaRPr lang="en-US" sz="3600" dirty="0" smtClean="0">
              <a:solidFill>
                <a:srgbClr val="A71C1F"/>
              </a:solidFill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sz="4400" dirty="0" smtClean="0">
                <a:solidFill>
                  <a:srgbClr val="A71C1F"/>
                </a:solidFill>
              </a:rPr>
              <a:t>Jackson Alley</a:t>
            </a:r>
          </a:p>
          <a:p>
            <a:pPr marL="609600" indent="-609600" algn="ctr" eaLnBrk="1" hangingPunct="1">
              <a:buFontTx/>
              <a:buNone/>
            </a:pPr>
            <a:endParaRPr lang="en-US" sz="4400" dirty="0" smtClean="0">
              <a:solidFill>
                <a:srgbClr val="A71C1F"/>
              </a:solidFill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sz="4400" u="sng" dirty="0" smtClean="0">
                <a:solidFill>
                  <a:srgbClr val="A71C1F"/>
                </a:solidFill>
              </a:rPr>
              <a:t>Jackson.Alley@gapsc.com</a:t>
            </a:r>
          </a:p>
          <a:p>
            <a:pPr marL="2176463" lvl="2" indent="-804863" eaLnBrk="1" hangingPunct="1">
              <a:buFontTx/>
              <a:buNone/>
            </a:pPr>
            <a:endParaRPr lang="en-US" sz="3200" dirty="0" smtClean="0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260350" y="12954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989" name="Picture 5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logo_2_tra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0075" y="76200"/>
            <a:ext cx="7905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A71C1F"/>
                </a:solidFill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684713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endParaRPr lang="en-US" sz="3600" smtClean="0"/>
          </a:p>
          <a:p>
            <a:pPr marL="2176463" lvl="2" indent="-804863" eaLnBrk="1" hangingPunct="1">
              <a:buFontTx/>
              <a:buNone/>
            </a:pPr>
            <a:endParaRPr lang="en-US" sz="3200" smtClean="0"/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260350" y="12954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294" name="Picture 5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Contact Us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33400" y="5334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If you have questions about “coding”…</a:t>
            </a:r>
          </a:p>
        </p:txBody>
      </p:sp>
      <p:pic>
        <p:nvPicPr>
          <p:cNvPr id="12297" name="Picture 10" descr="GaPSC_Logo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6250" y="100013"/>
            <a:ext cx="931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290" name="Object 10"/>
          <p:cNvGraphicFramePr>
            <a:graphicFrameLocks noChangeAspect="1"/>
          </p:cNvGraphicFramePr>
          <p:nvPr/>
        </p:nvGraphicFramePr>
        <p:xfrm>
          <a:off x="228600" y="381000"/>
          <a:ext cx="7848600" cy="6477000"/>
        </p:xfrm>
        <a:graphic>
          <a:graphicData uri="http://schemas.openxmlformats.org/presentationml/2006/ole">
            <p:oleObj spid="_x0000_s89090" name="Acrobat Document" r:id="rId5" imgW="6024240" imgH="779616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684713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endParaRPr lang="en-US" sz="3600" smtClean="0"/>
          </a:p>
          <a:p>
            <a:pPr marL="2176463" lvl="2" indent="-804863" eaLnBrk="1" hangingPunct="1">
              <a:buFontTx/>
              <a:buNone/>
            </a:pPr>
            <a:endParaRPr lang="en-US" sz="3200" smtClean="0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260350" y="12954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89" name="Picture 6" descr="psc_H_text_x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What is “HiQ2”?</a:t>
            </a:r>
          </a:p>
        </p:txBody>
      </p:sp>
      <p:sp>
        <p:nvSpPr>
          <p:cNvPr id="14343" name="Rectangle 15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dirty="0">
                <a:solidFill>
                  <a:srgbClr val="C00000"/>
                </a:solidFill>
              </a:rPr>
              <a:t>HiQ2 is an online educator inventory system...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…to determine if an educator meets the Federal definition of “highly qualified” when placed in a particular teaching assignment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C00000"/>
                </a:solidFill>
              </a:rPr>
              <a:t>…and to gather data to report to USDOE, to use for AYP, etc.</a:t>
            </a:r>
          </a:p>
        </p:txBody>
      </p:sp>
      <p:pic>
        <p:nvPicPr>
          <p:cNvPr id="16392" name="Picture 16" descr="GaPSC_Logo_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50" y="100013"/>
            <a:ext cx="931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684713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endParaRPr lang="en-US" sz="3600" smtClean="0"/>
          </a:p>
          <a:p>
            <a:pPr marL="2176463" lvl="2" indent="-804863" eaLnBrk="1" hangingPunct="1">
              <a:buFontTx/>
              <a:buNone/>
            </a:pPr>
            <a:endParaRPr lang="en-US" sz="3200" smtClean="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60350" y="12954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13" name="Picture 5" descr="psc_H_text_x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What is “HiQ2”?</a:t>
            </a: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C00000"/>
                </a:solidFill>
              </a:rPr>
              <a:t>HiQ2 is a database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1400" dirty="0">
              <a:solidFill>
                <a:srgbClr val="C00000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C00000"/>
                </a:solidFill>
              </a:rPr>
              <a:t>Updated annually using DOE’s Fall CPI data set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1400" dirty="0">
              <a:solidFill>
                <a:srgbClr val="C00000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C00000"/>
                </a:solidFill>
              </a:rPr>
              <a:t>School systems edit HiQ2 beginning in January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1400" dirty="0">
              <a:solidFill>
                <a:srgbClr val="C00000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C00000"/>
                </a:solidFill>
              </a:rPr>
              <a:t>Continuously updated from the PSC’s Certification </a:t>
            </a:r>
            <a:r>
              <a:rPr lang="en-US" sz="2800" dirty="0" smtClean="0">
                <a:solidFill>
                  <a:srgbClr val="C00000"/>
                </a:solidFill>
              </a:rPr>
              <a:t>and Testing Information </a:t>
            </a:r>
            <a:r>
              <a:rPr lang="en-US" sz="2800" dirty="0">
                <a:solidFill>
                  <a:srgbClr val="C00000"/>
                </a:solidFill>
              </a:rPr>
              <a:t>System</a:t>
            </a:r>
          </a:p>
        </p:txBody>
      </p:sp>
      <p:pic>
        <p:nvPicPr>
          <p:cNvPr id="17416" name="Picture 9" descr="GaPSC_Logo_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50" y="100013"/>
            <a:ext cx="931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82000" cy="491331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rgbClr val="A71C1F"/>
                </a:solidFill>
              </a:rPr>
              <a:t>CPI subject and job codes are translated to HiQ subject and job codes.  </a:t>
            </a:r>
          </a:p>
          <a:p>
            <a:pPr marL="609600" indent="-609600"/>
            <a:endParaRPr lang="en-US" dirty="0" smtClean="0">
              <a:solidFill>
                <a:srgbClr val="A71C1F"/>
              </a:solidFill>
            </a:endParaRPr>
          </a:p>
          <a:p>
            <a:pPr marL="609600" indent="-609600"/>
            <a:r>
              <a:rPr lang="en-US" dirty="0" smtClean="0">
                <a:solidFill>
                  <a:srgbClr val="A71C1F"/>
                </a:solidFill>
              </a:rPr>
              <a:t>CPI </a:t>
            </a:r>
            <a:r>
              <a:rPr lang="en-US" b="1" dirty="0" smtClean="0">
                <a:solidFill>
                  <a:srgbClr val="A71C1F"/>
                </a:solidFill>
              </a:rPr>
              <a:t>subject codes</a:t>
            </a:r>
            <a:r>
              <a:rPr lang="en-US" dirty="0" smtClean="0">
                <a:solidFill>
                  <a:srgbClr val="A71C1F"/>
                </a:solidFill>
              </a:rPr>
              <a:t> show the </a:t>
            </a:r>
            <a:r>
              <a:rPr lang="en-US" u="sng" dirty="0" smtClean="0">
                <a:solidFill>
                  <a:srgbClr val="A71C1F"/>
                </a:solidFill>
              </a:rPr>
              <a:t>subject matter</a:t>
            </a:r>
            <a:r>
              <a:rPr lang="en-US" dirty="0" smtClean="0">
                <a:solidFill>
                  <a:srgbClr val="A71C1F"/>
                </a:solidFill>
              </a:rPr>
              <a:t> and the </a:t>
            </a:r>
            <a:r>
              <a:rPr lang="en-US" u="sng" dirty="0" smtClean="0">
                <a:solidFill>
                  <a:srgbClr val="A71C1F"/>
                </a:solidFill>
              </a:rPr>
              <a:t>modality</a:t>
            </a:r>
            <a:r>
              <a:rPr lang="en-US" dirty="0" smtClean="0">
                <a:solidFill>
                  <a:srgbClr val="A71C1F"/>
                </a:solidFill>
              </a:rPr>
              <a:t> of instruction</a:t>
            </a:r>
          </a:p>
          <a:p>
            <a:pPr marL="609600" indent="-609600"/>
            <a:endParaRPr lang="en-US" dirty="0" smtClean="0">
              <a:solidFill>
                <a:srgbClr val="A71C1F"/>
              </a:solidFill>
            </a:endParaRPr>
          </a:p>
          <a:p>
            <a:pPr marL="609600" indent="-609600"/>
            <a:r>
              <a:rPr lang="en-US" dirty="0" smtClean="0">
                <a:solidFill>
                  <a:srgbClr val="A71C1F"/>
                </a:solidFill>
              </a:rPr>
              <a:t>CPI </a:t>
            </a:r>
            <a:r>
              <a:rPr lang="en-US" b="1" dirty="0" smtClean="0">
                <a:solidFill>
                  <a:srgbClr val="A71C1F"/>
                </a:solidFill>
              </a:rPr>
              <a:t>job codes</a:t>
            </a:r>
            <a:r>
              <a:rPr lang="en-US" dirty="0" smtClean="0">
                <a:solidFill>
                  <a:srgbClr val="A71C1F"/>
                </a:solidFill>
              </a:rPr>
              <a:t> show </a:t>
            </a:r>
            <a:r>
              <a:rPr lang="en-US" u="sng" dirty="0" smtClean="0">
                <a:solidFill>
                  <a:srgbClr val="A71C1F"/>
                </a:solidFill>
              </a:rPr>
              <a:t>type of educator</a:t>
            </a:r>
            <a:r>
              <a:rPr lang="en-US" dirty="0" smtClean="0">
                <a:solidFill>
                  <a:srgbClr val="A71C1F"/>
                </a:solidFill>
              </a:rPr>
              <a:t> and </a:t>
            </a:r>
            <a:r>
              <a:rPr lang="en-US" u="sng" dirty="0" smtClean="0">
                <a:solidFill>
                  <a:srgbClr val="A71C1F"/>
                </a:solidFill>
              </a:rPr>
              <a:t>grade level</a:t>
            </a:r>
            <a:r>
              <a:rPr lang="en-US" dirty="0" smtClean="0">
                <a:solidFill>
                  <a:srgbClr val="A71C1F"/>
                </a:solidFill>
              </a:rPr>
              <a:t> or </a:t>
            </a:r>
            <a:r>
              <a:rPr lang="en-US" u="sng" dirty="0" smtClean="0">
                <a:solidFill>
                  <a:srgbClr val="A71C1F"/>
                </a:solidFill>
              </a:rPr>
              <a:t>cognitive level</a:t>
            </a:r>
            <a:r>
              <a:rPr lang="en-US" dirty="0" smtClean="0">
                <a:solidFill>
                  <a:srgbClr val="A71C1F"/>
                </a:solidFill>
              </a:rPr>
              <a:t> of instruction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60350" y="12954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65" name="Picture 5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logo_2_tra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0075" y="76200"/>
            <a:ext cx="7905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A71C1F"/>
                </a:solidFill>
              </a:rPr>
              <a:t>What is the relationship between HiQ2 and CPI?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10668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Where is “HiQ2”?</a:t>
            </a:r>
            <a:endParaRPr lang="en-US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algn="ctr" eaLnBrk="1" hangingPunct="1">
              <a:buFontTx/>
              <a:buNone/>
            </a:pPr>
            <a:endParaRPr lang="en-US" smtClean="0"/>
          </a:p>
          <a:p>
            <a:pPr marL="2176463" lvl="2" indent="-804863" eaLnBrk="1" hangingPunct="1">
              <a:buFontTx/>
              <a:buNone/>
            </a:pPr>
            <a:endParaRPr lang="en-US" sz="2800" smtClean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60350" y="12954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8438" name="Picture 6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0"/>
          <p:cNvPicPr>
            <a:picLocks noChangeAspect="1" noChangeArrowheads="1"/>
          </p:cNvPicPr>
          <p:nvPr/>
        </p:nvPicPr>
        <p:blipFill>
          <a:blip r:embed="rId4" cstate="print"/>
          <a:srcRect l="937" t="16251" r="28406" b="22749"/>
          <a:stretch>
            <a:fillRect/>
          </a:stretch>
        </p:blipFill>
        <p:spPr bwMode="auto">
          <a:xfrm>
            <a:off x="685800" y="1447800"/>
            <a:ext cx="7620000" cy="49429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40" name="Picture 11" descr="GaPSC_Logo_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6250" y="100013"/>
            <a:ext cx="931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800600" y="5715000"/>
            <a:ext cx="3578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solidFill>
                  <a:srgbClr val="C00000"/>
                </a:solidFill>
              </a:rPr>
              <a:t>www.gapsc.org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47800" y="1447800"/>
            <a:ext cx="5824572" cy="495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60350" y="12954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5846" name="Picture 6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</p:spPr>
      </p:pic>
      <p:pic>
        <p:nvPicPr>
          <p:cNvPr id="35847" name="Picture 7" descr="logo_2_tra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8488" y="76200"/>
            <a:ext cx="793750" cy="1295400"/>
          </a:xfrm>
          <a:prstGeom prst="rect">
            <a:avLst/>
          </a:prstGeom>
          <a:noFill/>
        </p:spPr>
      </p:pic>
      <p:sp>
        <p:nvSpPr>
          <p:cNvPr id="3585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C00000"/>
                </a:solidFill>
              </a:rPr>
              <a:t>www.gapsc.org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10" name="Left Arrow 9"/>
          <p:cNvSpPr/>
          <p:nvPr/>
        </p:nvSpPr>
        <p:spPr bwMode="auto">
          <a:xfrm>
            <a:off x="3886200" y="3581400"/>
            <a:ext cx="1066800" cy="457200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684713"/>
          </a:xfrm>
        </p:spPr>
        <p:txBody>
          <a:bodyPr/>
          <a:lstStyle/>
          <a:p>
            <a:pPr marL="609600" indent="-609600" algn="ctr">
              <a:buFontTx/>
              <a:buNone/>
            </a:pPr>
            <a:endParaRPr lang="en-US" sz="3600"/>
          </a:p>
          <a:p>
            <a:pPr marL="2176463" lvl="2" indent="-804863">
              <a:buFontTx/>
              <a:buNone/>
            </a:pPr>
            <a:endParaRPr lang="en-US" sz="320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60350" y="12954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5846" name="Picture 6" descr="psc_H_text_x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</p:spPr>
      </p:pic>
      <p:pic>
        <p:nvPicPr>
          <p:cNvPr id="35847" name="Picture 7" descr="logo_2_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8488" y="76200"/>
            <a:ext cx="793750" cy="1295400"/>
          </a:xfrm>
          <a:prstGeom prst="rect">
            <a:avLst/>
          </a:prstGeom>
          <a:noFill/>
        </p:spPr>
      </p:pic>
      <p:sp>
        <p:nvSpPr>
          <p:cNvPr id="3585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HiQ2 Main Page</a:t>
            </a:r>
            <a:endParaRPr lang="en-US" sz="4800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96692" y="1295400"/>
            <a:ext cx="6588616" cy="511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7644</TotalTime>
  <Words>687</Words>
  <Application>Microsoft Office PowerPoint</Application>
  <PresentationFormat>On-screen Show (4:3)</PresentationFormat>
  <Paragraphs>148</Paragraphs>
  <Slides>31</Slides>
  <Notes>3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Default Design</vt:lpstr>
      <vt:lpstr>Bitmap Image</vt:lpstr>
      <vt:lpstr>Acrobat Document</vt:lpstr>
      <vt:lpstr>Data Collections and HiQ2</vt:lpstr>
      <vt:lpstr>Agenda</vt:lpstr>
      <vt:lpstr>What is Highly Qualified?</vt:lpstr>
      <vt:lpstr>What is “HiQ2”?</vt:lpstr>
      <vt:lpstr>What is “HiQ2”?</vt:lpstr>
      <vt:lpstr>What is the relationship between HiQ2 and CPI?</vt:lpstr>
      <vt:lpstr>Where is “HiQ2”?</vt:lpstr>
      <vt:lpstr>www.gapsc.org</vt:lpstr>
      <vt:lpstr>HiQ2 Main Page</vt:lpstr>
      <vt:lpstr>School Buildings: Title I or Charter?</vt:lpstr>
      <vt:lpstr>Title I or Charter: Edits</vt:lpstr>
      <vt:lpstr>Title I or Charter: Edits</vt:lpstr>
      <vt:lpstr>HiQ2 Main Page: By Status</vt:lpstr>
      <vt:lpstr>HiQ2 Main Page: By Type</vt:lpstr>
      <vt:lpstr>HiQ2 Main Page: List Records </vt:lpstr>
      <vt:lpstr>HiQ2 Lists: Print or Download?</vt:lpstr>
      <vt:lpstr>HiQ2 Main Page Detail </vt:lpstr>
      <vt:lpstr>HiQ2 List:  Click SSN to See Detail </vt:lpstr>
      <vt:lpstr>HiQ2 Detail Page: Assignments</vt:lpstr>
      <vt:lpstr>CPI and HiQ2 Subjects</vt:lpstr>
      <vt:lpstr>CPI and HiQ2 Jobs</vt:lpstr>
      <vt:lpstr>HiQ2 Reason Codes</vt:lpstr>
      <vt:lpstr>HiQ2 Remediation</vt:lpstr>
      <vt:lpstr>HiQ2 Detail: Bottom of Page </vt:lpstr>
      <vt:lpstr>HiQ2 Detail Summary</vt:lpstr>
      <vt:lpstr>HiQ2 Detail - Status</vt:lpstr>
      <vt:lpstr>Yearly HiQ Work Schedule</vt:lpstr>
      <vt:lpstr>Ethics of Data Reporting</vt:lpstr>
      <vt:lpstr>Access To HiQ2</vt:lpstr>
      <vt:lpstr>Thank You</vt:lpstr>
      <vt:lpstr>Contact Us</vt:lpstr>
    </vt:vector>
  </TitlesOfParts>
  <Company> PSC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jchu01</dc:creator>
  <cp:lastModifiedBy>jalley</cp:lastModifiedBy>
  <cp:revision>640</cp:revision>
  <dcterms:created xsi:type="dcterms:W3CDTF">2007-09-26T17:52:24Z</dcterms:created>
  <dcterms:modified xsi:type="dcterms:W3CDTF">2011-08-22T19:19:22Z</dcterms:modified>
</cp:coreProperties>
</file>